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90" r:id="rId5"/>
    <p:sldId id="259" r:id="rId6"/>
    <p:sldId id="260" r:id="rId7"/>
    <p:sldId id="294" r:id="rId8"/>
    <p:sldId id="261" r:id="rId9"/>
    <p:sldId id="291" r:id="rId10"/>
    <p:sldId id="292" r:id="rId11"/>
    <p:sldId id="295" r:id="rId12"/>
    <p:sldId id="296" r:id="rId13"/>
    <p:sldId id="29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76" autoAdjust="0"/>
  </p:normalViewPr>
  <p:slideViewPr>
    <p:cSldViewPr snapToGrid="0">
      <p:cViewPr>
        <p:scale>
          <a:sx n="90" d="100"/>
          <a:sy n="90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75" d="100"/>
          <a:sy n="75" d="100"/>
        </p:scale>
        <p:origin x="-2652" y="4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89F83-425F-4F9A-A94D-1724DC2B493C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95BAC-3CCD-42D9-9F57-1669EFD56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20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627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44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31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35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328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8006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101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65600"/>
            <a:ext cx="5486400" cy="42926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642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387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44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95BAC-3CCD-42D9-9F57-1669EFD56D8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4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11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58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4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87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66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79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69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9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59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8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D21E6-A585-4210-9FEB-660258B646B4}" type="datetimeFigureOut">
              <a:rPr lang="en-GB" smtClean="0"/>
              <a:t>16/03/2018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6CCBF-944A-4D74-A8F8-2856BBE4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66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viv.cree@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ialwork.ed.ac.uk/centena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40" y="223285"/>
            <a:ext cx="4678325" cy="57947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09108" y="1393595"/>
            <a:ext cx="5212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The Social Work (Scotland) Act 1968</a:t>
            </a:r>
            <a:endParaRPr lang="en-GB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924742" y="2834678"/>
            <a:ext cx="4380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Professor Viviene Cree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>
                <a:hlinkClick r:id="rId4"/>
              </a:rPr>
              <a:t>Email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viv.cree@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ed.ac.uk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b="1" dirty="0" smtClean="0"/>
              <a:t>@</a:t>
            </a:r>
            <a:r>
              <a:rPr lang="en-GB" b="1" dirty="0" err="1" smtClean="0"/>
              <a:t>VivCree</a:t>
            </a:r>
            <a:endParaRPr lang="en-GB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549" y="3720353"/>
            <a:ext cx="319892" cy="2599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082" y="4455042"/>
            <a:ext cx="2792127" cy="156298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68941" y="6140824"/>
            <a:ext cx="1953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solidFill>
                  <a:schemeClr val="bg1">
                    <a:lumMod val="75000"/>
                  </a:schemeClr>
                </a:solidFill>
              </a:rPr>
              <a:t>20</a:t>
            </a:r>
            <a:r>
              <a:rPr lang="en-GB" i="1" baseline="30000" dirty="0" smtClean="0">
                <a:solidFill>
                  <a:schemeClr val="bg1">
                    <a:lumMod val="75000"/>
                  </a:schemeClr>
                </a:solidFill>
              </a:rPr>
              <a:t>th</a:t>
            </a:r>
            <a:r>
              <a:rPr lang="en-GB" i="1" dirty="0" smtClean="0">
                <a:solidFill>
                  <a:schemeClr val="bg1">
                    <a:lumMod val="75000"/>
                  </a:schemeClr>
                </a:solidFill>
              </a:rPr>
              <a:t> March </a:t>
            </a:r>
            <a:r>
              <a:rPr lang="en-GB" i="1" dirty="0">
                <a:solidFill>
                  <a:schemeClr val="bg1">
                    <a:lumMod val="75000"/>
                  </a:schemeClr>
                </a:solidFill>
              </a:rPr>
              <a:t>2018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205" y="124287"/>
            <a:ext cx="3637060" cy="5822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79193" y="6140824"/>
            <a:ext cx="5718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endParaRPr lang="en-GB" sz="24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64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136880" y="180857"/>
            <a:ext cx="7683463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And 1990s onwards</a:t>
            </a:r>
            <a:endParaRPr lang="en-GB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93649" y="956520"/>
            <a:ext cx="912020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Orkney </a:t>
            </a:r>
            <a:r>
              <a:rPr lang="en-GB" sz="2800" dirty="0" smtClean="0"/>
              <a:t>1991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New Labour, modernising &amp; managerialism, mid 1990s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Local government reorganisation 1996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Devolution for Scotland 1998 – social work, health &amp; housing is devolved; social security remains in UK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SSSC </a:t>
            </a:r>
            <a:r>
              <a:rPr lang="en-GB" sz="2800" dirty="0"/>
              <a:t>created 2001; new requirements for degree in SW </a:t>
            </a:r>
            <a:r>
              <a:rPr lang="en-GB" sz="2800" dirty="0" smtClean="0"/>
              <a:t>2002, registration &amp; regulation of the workforce 2003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R</a:t>
            </a:r>
            <a:r>
              <a:rPr lang="en-GB" sz="2800" dirty="0" smtClean="0"/>
              <a:t>eview of </a:t>
            </a:r>
            <a:r>
              <a:rPr lang="en-GB" sz="2800" dirty="0" err="1" smtClean="0"/>
              <a:t>sw</a:t>
            </a:r>
            <a:r>
              <a:rPr lang="en-GB" sz="2800" dirty="0" smtClean="0"/>
              <a:t> in 2004, published in 2006 as </a:t>
            </a:r>
            <a:r>
              <a:rPr lang="en-GB" sz="2800" i="1" dirty="0" smtClean="0"/>
              <a:t>Changing Lives </a:t>
            </a:r>
          </a:p>
          <a:p>
            <a:pPr lvl="1"/>
            <a:r>
              <a:rPr lang="en-GB" sz="2400" dirty="0" smtClean="0"/>
              <a:t> 	reaffirmed </a:t>
            </a:r>
            <a:r>
              <a:rPr lang="en-GB" sz="2400" dirty="0" err="1" smtClean="0"/>
              <a:t>sw</a:t>
            </a:r>
            <a:r>
              <a:rPr lang="en-GB" sz="2400" dirty="0" smtClean="0"/>
              <a:t> as generic profession, setting out ‘reserved 	functions of a social worker’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World financial crisis 2007-8; austerity measures hit public spending 2008 onwards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Christie Commission 2011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Scottish referendum on independence 2014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549116" y="6286859"/>
            <a:ext cx="446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22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037" y="333228"/>
            <a:ext cx="10515600" cy="110216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GB" sz="4000" b="1" i="1" dirty="0"/>
              <a:t>T</a:t>
            </a:r>
            <a:r>
              <a:rPr lang="en-GB" sz="4000" b="1" i="1" dirty="0" smtClean="0"/>
              <a:t>wo very different world views emerge</a:t>
            </a:r>
            <a:endParaRPr lang="en-GB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1870" y="1509823"/>
            <a:ext cx="4635795" cy="4667140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Optimistic about social progress, idealistic about change</a:t>
            </a:r>
          </a:p>
          <a:p>
            <a:r>
              <a:rPr lang="en-GB" dirty="0" smtClean="0"/>
              <a:t>Collectivist</a:t>
            </a:r>
          </a:p>
          <a:p>
            <a:r>
              <a:rPr lang="en-GB" dirty="0" smtClean="0"/>
              <a:t>Social welfare</a:t>
            </a:r>
          </a:p>
          <a:p>
            <a:r>
              <a:rPr lang="en-GB" dirty="0" smtClean="0"/>
              <a:t>Parental rights</a:t>
            </a:r>
          </a:p>
          <a:p>
            <a:r>
              <a:rPr lang="en-GB" dirty="0" smtClean="0"/>
              <a:t>Paternalistic</a:t>
            </a:r>
          </a:p>
          <a:p>
            <a:r>
              <a:rPr lang="en-GB" dirty="0" smtClean="0"/>
              <a:t>Public services, state is best to provide; rest will be superseded</a:t>
            </a:r>
          </a:p>
          <a:p>
            <a:r>
              <a:rPr lang="en-GB" dirty="0" smtClean="0"/>
              <a:t>Equal access</a:t>
            </a:r>
          </a:p>
          <a:p>
            <a:r>
              <a:rPr lang="en-GB" dirty="0" smtClean="0"/>
              <a:t>Universal services for all</a:t>
            </a:r>
          </a:p>
          <a:p>
            <a:r>
              <a:rPr lang="en-GB" dirty="0" smtClean="0"/>
              <a:t>Generic</a:t>
            </a:r>
          </a:p>
          <a:p>
            <a:r>
              <a:rPr lang="en-GB" dirty="0" smtClean="0"/>
              <a:t>Community development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6884" y="1520456"/>
            <a:ext cx="5186916" cy="4614530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Pessimistic, realistic; ‘nothing works’ mentality; poverty is always with us</a:t>
            </a:r>
          </a:p>
          <a:p>
            <a:r>
              <a:rPr lang="en-GB" dirty="0" smtClean="0"/>
              <a:t>Individualist</a:t>
            </a:r>
          </a:p>
          <a:p>
            <a:r>
              <a:rPr lang="en-GB" dirty="0" smtClean="0"/>
              <a:t>Social justice</a:t>
            </a:r>
          </a:p>
          <a:p>
            <a:r>
              <a:rPr lang="en-GB" dirty="0" smtClean="0"/>
              <a:t>Parental responsibilities, children’s rights</a:t>
            </a:r>
          </a:p>
          <a:p>
            <a:r>
              <a:rPr lang="en-GB" dirty="0" smtClean="0"/>
              <a:t>Personalised, person-centred</a:t>
            </a:r>
          </a:p>
          <a:p>
            <a:r>
              <a:rPr lang="en-GB" dirty="0" smtClean="0"/>
              <a:t>Roll back the state, reduce costs, mixed economy of care</a:t>
            </a:r>
          </a:p>
          <a:p>
            <a:r>
              <a:rPr lang="en-GB" dirty="0" smtClean="0"/>
              <a:t>Individual choice</a:t>
            </a:r>
          </a:p>
          <a:p>
            <a:r>
              <a:rPr lang="en-GB" dirty="0" smtClean="0"/>
              <a:t>Targeted provision for the most needy</a:t>
            </a:r>
          </a:p>
          <a:p>
            <a:r>
              <a:rPr lang="en-GB" dirty="0" smtClean="0"/>
              <a:t>Specialist</a:t>
            </a:r>
          </a:p>
          <a:p>
            <a:r>
              <a:rPr lang="en-GB" dirty="0" smtClean="0"/>
              <a:t>Autonomous citizens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229600" y="6286859"/>
            <a:ext cx="3983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2725" y="3646967"/>
            <a:ext cx="53162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VS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143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136880" y="180857"/>
            <a:ext cx="11633362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And so what’s the long-term impact  been??</a:t>
            </a:r>
            <a:endParaRPr lang="en-GB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93649" y="956520"/>
            <a:ext cx="91202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There’s not a lot left of the SW(S) Act today!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And yet, some continuities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GB" sz="2400" dirty="0" smtClean="0"/>
              <a:t>Scottish solutions still to the fore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GB" sz="2400" dirty="0" smtClean="0"/>
              <a:t>Partnership still between policy, practice &amp; academic communities, and now also service users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GB" sz="2400" dirty="0" smtClean="0"/>
              <a:t>LAs still promoting social welfare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GB" sz="2400" dirty="0" smtClean="0"/>
              <a:t>Public is largely supportive of social work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GB" sz="2400" dirty="0" smtClean="0"/>
              <a:t>Still working on social work’s identity &amp; confidence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What can we do to keep the 1960s aspirations alive – to be a unified profession that plays a major role in renewing communities and transforming society??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Over to you!</a:t>
            </a:r>
          </a:p>
          <a:p>
            <a:pPr lvl="1"/>
            <a:r>
              <a:rPr lang="en-GB" sz="2000" dirty="0" smtClean="0"/>
              <a:t>	</a:t>
            </a:r>
            <a:endParaRPr lang="en-GB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549116" y="6286859"/>
            <a:ext cx="446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139" y="34386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i="1" dirty="0" smtClean="0"/>
              <a:t>Key resources</a:t>
            </a:r>
            <a:endParaRPr lang="en-GB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6660"/>
            <a:ext cx="10515600" cy="472030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Timeline on </a:t>
            </a:r>
            <a:r>
              <a:rPr lang="en-GB" dirty="0" smtClean="0">
                <a:hlinkClick r:id="rId2"/>
              </a:rPr>
              <a:t>www.socialwork.ed.ac.uk/centenary</a:t>
            </a:r>
            <a:endParaRPr lang="en-GB" dirty="0" smtClean="0"/>
          </a:p>
          <a:p>
            <a:r>
              <a:rPr lang="en-GB" dirty="0" smtClean="0"/>
              <a:t>BASW Scottish Committee (1988) </a:t>
            </a:r>
            <a:r>
              <a:rPr lang="en-GB" i="1" dirty="0" smtClean="0"/>
              <a:t>The Promotion of </a:t>
            </a:r>
            <a:r>
              <a:rPr lang="en-GB" i="1" dirty="0"/>
              <a:t>S</a:t>
            </a:r>
            <a:r>
              <a:rPr lang="en-GB" i="1" dirty="0" smtClean="0"/>
              <a:t>ocial Welfare. A promise fulfilled?, </a:t>
            </a:r>
            <a:r>
              <a:rPr lang="en-GB" dirty="0" smtClean="0"/>
              <a:t>Rostrum Supplement, Edinburgh: BASW.</a:t>
            </a:r>
          </a:p>
          <a:p>
            <a:r>
              <a:rPr lang="en-GB" dirty="0" smtClean="0"/>
              <a:t>Brodie, I. Nottingham, C. and Plunkett, S. (2008) ‘A tale of two reports: Social work in Scotland from </a:t>
            </a:r>
            <a:r>
              <a:rPr lang="en-GB" i="1" dirty="0" smtClean="0"/>
              <a:t>Social Work and the Community </a:t>
            </a:r>
            <a:r>
              <a:rPr lang="en-GB" dirty="0" smtClean="0"/>
              <a:t>(1996) </a:t>
            </a:r>
            <a:r>
              <a:rPr lang="en-GB" i="1" dirty="0" smtClean="0"/>
              <a:t>to Changing Lives’ </a:t>
            </a:r>
            <a:r>
              <a:rPr lang="en-GB" dirty="0" smtClean="0"/>
              <a:t>(2006) </a:t>
            </a:r>
            <a:r>
              <a:rPr lang="en-GB" i="1" dirty="0" smtClean="0"/>
              <a:t>British Journal of Social Work, </a:t>
            </a:r>
            <a:r>
              <a:rPr lang="en-GB" dirty="0" smtClean="0"/>
              <a:t>38: 697-715</a:t>
            </a:r>
            <a:r>
              <a:rPr lang="en-GB" i="1" dirty="0" smtClean="0"/>
              <a:t>.</a:t>
            </a:r>
            <a:endParaRPr lang="en-GB" dirty="0" smtClean="0"/>
          </a:p>
          <a:p>
            <a:r>
              <a:rPr lang="en-GB" dirty="0" smtClean="0"/>
              <a:t>Cree, V.E. and Smith, M. (eds) (2018) </a:t>
            </a:r>
            <a:r>
              <a:rPr lang="en-GB" i="1" dirty="0" smtClean="0"/>
              <a:t>Social Work in a Changing Scotland</a:t>
            </a:r>
            <a:r>
              <a:rPr lang="en-GB" dirty="0" smtClean="0"/>
              <a:t>, London: Routledge.</a:t>
            </a:r>
          </a:p>
          <a:p>
            <a:r>
              <a:rPr lang="en-GB" dirty="0"/>
              <a:t>Guthrie, T. (2011) </a:t>
            </a:r>
            <a:r>
              <a:rPr lang="en-GB" i="1" dirty="0"/>
              <a:t>Social Work Law in Scotland</a:t>
            </a:r>
            <a:r>
              <a:rPr lang="en-GB" dirty="0"/>
              <a:t>, Third edition, London: Bloomsbury Professional.</a:t>
            </a:r>
          </a:p>
          <a:p>
            <a:r>
              <a:rPr lang="en-GB" dirty="0" smtClean="0"/>
              <a:t>Murphy, J. (1992) </a:t>
            </a:r>
            <a:r>
              <a:rPr lang="en-GB" i="1" dirty="0" smtClean="0"/>
              <a:t>British Social Services. The Scottish Dimension</a:t>
            </a:r>
            <a:r>
              <a:rPr lang="en-GB" dirty="0" smtClean="0"/>
              <a:t>, Edinburgh: Scottish Academic Press.</a:t>
            </a:r>
          </a:p>
          <a:p>
            <a:r>
              <a:rPr lang="en-GB" dirty="0" smtClean="0"/>
              <a:t>SHHD/SED </a:t>
            </a:r>
            <a:r>
              <a:rPr lang="en-GB" dirty="0" err="1" smtClean="0"/>
              <a:t>Kilbrandon</a:t>
            </a:r>
            <a:r>
              <a:rPr lang="en-GB" dirty="0" smtClean="0"/>
              <a:t> Report (1964) </a:t>
            </a:r>
            <a:r>
              <a:rPr lang="en-GB" i="1" dirty="0" smtClean="0"/>
              <a:t>Children and Young Persons Scotland</a:t>
            </a:r>
            <a:r>
              <a:rPr lang="en-GB" dirty="0" smtClean="0"/>
              <a:t>, Report </a:t>
            </a:r>
            <a:r>
              <a:rPr lang="en-GB" dirty="0"/>
              <a:t>of Interdepartmental </a:t>
            </a:r>
            <a:r>
              <a:rPr lang="en-GB" dirty="0" smtClean="0"/>
              <a:t>Committee, </a:t>
            </a:r>
            <a:r>
              <a:rPr lang="en-GB" dirty="0" err="1"/>
              <a:t>Cmnd</a:t>
            </a:r>
            <a:r>
              <a:rPr lang="en-GB" dirty="0"/>
              <a:t>. </a:t>
            </a:r>
            <a:r>
              <a:rPr lang="en-GB" dirty="0" smtClean="0"/>
              <a:t>2306.</a:t>
            </a:r>
          </a:p>
          <a:p>
            <a:r>
              <a:rPr lang="en-GB" dirty="0" smtClean="0"/>
              <a:t>SED/SHHD (1966) </a:t>
            </a:r>
            <a:r>
              <a:rPr lang="en-GB" i="1" dirty="0"/>
              <a:t>Social Work and the </a:t>
            </a:r>
            <a:r>
              <a:rPr lang="en-GB" i="1" dirty="0" smtClean="0"/>
              <a:t>Community </a:t>
            </a:r>
            <a:r>
              <a:rPr lang="en-GB" dirty="0"/>
              <a:t>White </a:t>
            </a:r>
            <a:r>
              <a:rPr lang="en-GB" dirty="0" smtClean="0"/>
              <a:t>Paper, </a:t>
            </a:r>
            <a:r>
              <a:rPr lang="en-GB" dirty="0" err="1" smtClean="0"/>
              <a:t>Cmnd</a:t>
            </a:r>
            <a:r>
              <a:rPr lang="en-GB" dirty="0"/>
              <a:t>.</a:t>
            </a:r>
            <a:r>
              <a:rPr lang="en-GB" i="1" dirty="0"/>
              <a:t> </a:t>
            </a:r>
            <a:r>
              <a:rPr lang="en-GB" dirty="0" smtClean="0"/>
              <a:t>3065.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47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221941" y="180858"/>
            <a:ext cx="6038672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/>
              <a:t>Today’s session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98759" y="1354936"/>
            <a:ext cx="11089178" cy="4905375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An </a:t>
            </a:r>
            <a:r>
              <a:rPr lang="en-GB" sz="3200" dirty="0"/>
              <a:t>overview of the 1968 </a:t>
            </a:r>
            <a:r>
              <a:rPr lang="en-GB" sz="3200" dirty="0" smtClean="0"/>
              <a:t>Act, its </a:t>
            </a:r>
            <a:r>
              <a:rPr lang="en-GB" sz="3200" dirty="0"/>
              <a:t>policy </a:t>
            </a:r>
            <a:r>
              <a:rPr lang="en-GB" sz="3200" dirty="0" smtClean="0"/>
              <a:t>intentions, key </a:t>
            </a:r>
            <a:r>
              <a:rPr lang="en-GB" sz="3200" dirty="0"/>
              <a:t>strengths </a:t>
            </a:r>
            <a:r>
              <a:rPr lang="en-GB" sz="3200" dirty="0" smtClean="0"/>
              <a:t>&amp; impact</a:t>
            </a:r>
          </a:p>
          <a:p>
            <a:r>
              <a:rPr lang="en-GB" sz="3200" dirty="0" smtClean="0"/>
              <a:t>The opportunities and challenges looking forward</a:t>
            </a:r>
          </a:p>
          <a:p>
            <a:r>
              <a:rPr lang="en-GB" sz="3200" dirty="0" smtClean="0"/>
              <a:t>But first – the 1960s …</a:t>
            </a:r>
            <a:endParaRPr lang="en-GB" sz="3200" dirty="0"/>
          </a:p>
          <a:p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804297" y="6421471"/>
            <a:ext cx="4208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4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498" y="956521"/>
            <a:ext cx="9260958" cy="5582502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221940" y="180858"/>
            <a:ext cx="10399986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The swinging 60s – a time of social change?</a:t>
            </a:r>
            <a:endParaRPr lang="en-GB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006316" y="6471525"/>
            <a:ext cx="400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65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421" y="956521"/>
            <a:ext cx="8185111" cy="5582502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221939" y="180858"/>
            <a:ext cx="10336191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But not everything in the garden was rosy …</a:t>
            </a:r>
            <a:endParaRPr lang="en-GB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282762" y="6400800"/>
            <a:ext cx="372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9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935" y="1052624"/>
            <a:ext cx="5486400" cy="2073348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To solve the problem of disparate and uneven social work services – to simplify &amp; clarify by creating “a single door on which anyone might knock to ask for help” (1966 p.4)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4595" y="1063257"/>
            <a:ext cx="5231219" cy="2073348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To solve the problem of what to do with children – children who offend and children in need – because their situations were found to be much the same</a:t>
            </a:r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221940" y="180858"/>
            <a:ext cx="7683463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Policy intentions</a:t>
            </a:r>
            <a:endParaRPr lang="en-GB" sz="4000" b="1" i="1" dirty="0"/>
          </a:p>
        </p:txBody>
      </p:sp>
      <p:sp>
        <p:nvSpPr>
          <p:cNvPr id="2" name="Rectangle 1"/>
          <p:cNvSpPr/>
          <p:nvPr/>
        </p:nvSpPr>
        <p:spPr>
          <a:xfrm>
            <a:off x="3317358" y="3668234"/>
            <a:ext cx="5539563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2800" dirty="0" smtClean="0"/>
              <a:t>What made this possible was a shared belief that social work could make a difference: government, professional bodies, social workers &amp; academics came together to take this forward with “the community”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655442" y="6286859"/>
            <a:ext cx="438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5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261" y="956521"/>
            <a:ext cx="10090297" cy="260538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GB" dirty="0" smtClean="0"/>
              <a:t>A universal, comprehensive SOCIAL WORK service, managed by Directors of Social Work</a:t>
            </a:r>
          </a:p>
          <a:p>
            <a:r>
              <a:rPr lang="en-GB" dirty="0" smtClean="0"/>
              <a:t>A reformed system of juvenile justice – children’s panels</a:t>
            </a:r>
          </a:p>
          <a:p>
            <a:r>
              <a:rPr lang="en-GB" dirty="0" smtClean="0"/>
              <a:t>Section 12: duty on local authorities (LAs) to “promote social welfare … ” </a:t>
            </a:r>
          </a:p>
          <a:p>
            <a:endParaRPr lang="en-GB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221940" y="180858"/>
            <a:ext cx="7683463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The Act itself – main provisions </a:t>
            </a:r>
            <a:endParaRPr lang="en-GB" sz="4000" b="1" i="1" dirty="0"/>
          </a:p>
        </p:txBody>
      </p:sp>
      <p:sp>
        <p:nvSpPr>
          <p:cNvPr id="2" name="Rectangle 1"/>
          <p:cNvSpPr/>
          <p:nvPr/>
        </p:nvSpPr>
        <p:spPr>
          <a:xfrm flipV="1">
            <a:off x="978195" y="4306163"/>
            <a:ext cx="81658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37952" y="3806456"/>
            <a:ext cx="9994606" cy="310854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2800" dirty="0" smtClean="0"/>
              <a:t>The Act provided </a:t>
            </a:r>
            <a:r>
              <a:rPr lang="en-GB" sz="2800" dirty="0"/>
              <a:t>much of the framework for the activities of </a:t>
            </a:r>
            <a:r>
              <a:rPr lang="en-GB" sz="2800" dirty="0" smtClean="0"/>
              <a:t>LA social workers, and set </a:t>
            </a:r>
            <a:r>
              <a:rPr lang="en-GB" sz="2800" dirty="0"/>
              <a:t>down specific duties and procedures </a:t>
            </a:r>
            <a:r>
              <a:rPr lang="en-GB" sz="2800" dirty="0" smtClean="0"/>
              <a:t>to </a:t>
            </a:r>
            <a:r>
              <a:rPr lang="en-GB" sz="2800" dirty="0"/>
              <a:t>be followed in particular </a:t>
            </a:r>
            <a:r>
              <a:rPr lang="en-GB" sz="2800" dirty="0" smtClean="0"/>
              <a:t>circumstances. </a:t>
            </a:r>
          </a:p>
          <a:p>
            <a:r>
              <a:rPr lang="en-GB" sz="2800" dirty="0"/>
              <a:t>M</a:t>
            </a:r>
            <a:r>
              <a:rPr lang="en-GB" sz="2800" dirty="0" smtClean="0"/>
              <a:t>ore than 50% of the Act set down processes relating to children &amp; families &amp; children’s panels – but section 12 applied to all citizens, including </a:t>
            </a:r>
            <a:r>
              <a:rPr lang="en-GB" sz="2800" dirty="0"/>
              <a:t>older people, those with disabilities </a:t>
            </a:r>
            <a:r>
              <a:rPr lang="en-GB" sz="2800" dirty="0" smtClean="0"/>
              <a:t>and </a:t>
            </a:r>
            <a:r>
              <a:rPr lang="en-GB" sz="2800" dirty="0"/>
              <a:t>mental </a:t>
            </a:r>
            <a:r>
              <a:rPr lang="en-GB" sz="2800" dirty="0" smtClean="0"/>
              <a:t>health problems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176437" y="6286859"/>
            <a:ext cx="383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66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76018"/>
          </a:xfrm>
        </p:spPr>
        <p:txBody>
          <a:bodyPr>
            <a:normAutofit/>
          </a:bodyPr>
          <a:lstStyle/>
          <a:p>
            <a:r>
              <a:rPr lang="en-GB" sz="4000" b="1" i="1" dirty="0" smtClean="0"/>
              <a:t>So what happened??</a:t>
            </a:r>
            <a:endParaRPr lang="en-GB" sz="4000" b="1" i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02735" y="3508745"/>
            <a:ext cx="9144000" cy="994144"/>
          </a:xfrm>
        </p:spPr>
        <p:txBody>
          <a:bodyPr>
            <a:normAutofit/>
          </a:bodyPr>
          <a:lstStyle/>
          <a:p>
            <a:r>
              <a:rPr lang="en-GB" sz="2800" dirty="0" smtClean="0"/>
              <a:t>“The Act was one thing, its realisation another” </a:t>
            </a:r>
          </a:p>
          <a:p>
            <a:r>
              <a:rPr lang="en-GB" sz="2800" dirty="0" smtClean="0"/>
              <a:t>(Murphy 1992 p. 182)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740502" y="6286859"/>
            <a:ext cx="4272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61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136880" y="180857"/>
            <a:ext cx="10251129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Immediate challenges</a:t>
            </a:r>
            <a:endParaRPr lang="en-GB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93650" y="956520"/>
            <a:ext cx="102472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Even before the Act came into force in 1971, the </a:t>
            </a:r>
            <a:r>
              <a:rPr lang="en-GB" sz="2800" dirty="0"/>
              <a:t>working party’s report </a:t>
            </a:r>
            <a:r>
              <a:rPr lang="en-GB" sz="2800" dirty="0" smtClean="0"/>
              <a:t>stated </a:t>
            </a:r>
            <a:r>
              <a:rPr lang="en-GB" sz="2800" dirty="0"/>
              <a:t>that </a:t>
            </a:r>
            <a:r>
              <a:rPr lang="en-GB" sz="2800" dirty="0" smtClean="0"/>
              <a:t>it “represents </a:t>
            </a:r>
            <a:r>
              <a:rPr lang="en-GB" sz="2800" dirty="0"/>
              <a:t>an aspiration and a target, rather than an immediate increase in </a:t>
            </a:r>
            <a:r>
              <a:rPr lang="en-GB" sz="2800" dirty="0" smtClean="0"/>
              <a:t>resources” (1969 p.3)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</a:t>
            </a:r>
            <a:r>
              <a:rPr lang="en-GB" sz="2800" dirty="0" smtClean="0"/>
              <a:t>hortage </a:t>
            </a:r>
            <a:r>
              <a:rPr lang="en-GB" sz="2800" dirty="0"/>
              <a:t>of trained and experienced </a:t>
            </a:r>
            <a:r>
              <a:rPr lang="en-GB" sz="2800" dirty="0" smtClean="0"/>
              <a:t>staff – in 1968, there were less than 1000 workers in LAs in Scotland, of whom only 292 were qualified (&amp; 180 of these were probation officers who’d done a year’s course)!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Key ideas in the 1964 </a:t>
            </a:r>
            <a:r>
              <a:rPr lang="en-GB" sz="2800" dirty="0" err="1" smtClean="0"/>
              <a:t>Kilbrandon</a:t>
            </a:r>
            <a:r>
              <a:rPr lang="en-GB" sz="2800" dirty="0" smtClean="0"/>
              <a:t> Report (social treatment &amp; social education) &amp; 1966 White Paper (community work) were either dropped or downplayed in the 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But some gains too – e.g. in 1970, 7 of 8 professional associations came together to form BASW; 1973 CCETSW opened a Scottish office; in 1975, the 1973 Local Government Act was enacted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02009" y="6286859"/>
            <a:ext cx="3910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8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3C112-9E06-4595-8F79-3BEEC7E9E14F}"/>
              </a:ext>
            </a:extLst>
          </p:cNvPr>
          <p:cNvSpPr txBox="1">
            <a:spLocks/>
          </p:cNvSpPr>
          <p:nvPr/>
        </p:nvSpPr>
        <p:spPr>
          <a:xfrm>
            <a:off x="136880" y="180857"/>
            <a:ext cx="7683463" cy="775663"/>
          </a:xfrm>
          <a:prstGeom prst="rect">
            <a:avLst/>
          </a:prstGeom>
          <a:noFill/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l"/>
            <a:r>
              <a:rPr lang="en-GB" sz="4000" b="1" i="1" dirty="0" smtClean="0"/>
              <a:t>And since then? The 1980s …</a:t>
            </a:r>
            <a:endParaRPr lang="en-GB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93650" y="956520"/>
            <a:ext cx="456946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1979 Arrival of Thatcher government with a very different mandate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1984 miners’ strike, Strathclyde Region gave money to striking miners’ families under Section 12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1988 Griffiths Report – promoted mixed economy of care through splitting ‘purchaser/provider’ roles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1989 Paper 30 CQSW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/>
          </a:p>
        </p:txBody>
      </p:sp>
      <p:pic>
        <p:nvPicPr>
          <p:cNvPr id="1026" name="Picture 2" descr="\\chss.datastore.ed.ac.uk\chss\sps\users\vec\My Documents\RESEARCH\SW(S) Act\Bilston Gl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106" y="1105786"/>
            <a:ext cx="6155463" cy="3913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63694" y="5195213"/>
            <a:ext cx="58578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Police hold back pickets at Bilston Glen colliery (</a:t>
            </a:r>
            <a:r>
              <a:rPr lang="en-GB" i="1" dirty="0">
                <a:solidFill>
                  <a:prstClr val="black"/>
                </a:solidFill>
              </a:rPr>
              <a:t>Daily </a:t>
            </a:r>
            <a:r>
              <a:rPr lang="en-GB" i="1" dirty="0" smtClean="0">
                <a:solidFill>
                  <a:prstClr val="black"/>
                </a:solidFill>
              </a:rPr>
              <a:t>Record)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20343" y="6286859"/>
            <a:ext cx="4192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www.socialwork.ed.ac.uk/centenary 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71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2256</TotalTime>
  <Words>983</Words>
  <Application>Microsoft Office PowerPoint</Application>
  <PresentationFormat>Custom</PresentationFormat>
  <Paragraphs>111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what happened??</vt:lpstr>
      <vt:lpstr>PowerPoint Presentation</vt:lpstr>
      <vt:lpstr>PowerPoint Presentation</vt:lpstr>
      <vt:lpstr>PowerPoint Presentation</vt:lpstr>
      <vt:lpstr>Two very different world views emerge</vt:lpstr>
      <vt:lpstr>PowerPoint Presentation</vt:lpstr>
      <vt:lpstr>Key resources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STIRLING Caroline</dc:creator>
  <cp:lastModifiedBy>Author</cp:lastModifiedBy>
  <cp:revision>101</cp:revision>
  <dcterms:created xsi:type="dcterms:W3CDTF">2017-11-30T09:18:18Z</dcterms:created>
  <dcterms:modified xsi:type="dcterms:W3CDTF">2018-03-16T09:23:54Z</dcterms:modified>
</cp:coreProperties>
</file>