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257" r:id="rId3"/>
    <p:sldId id="273" r:id="rId4"/>
    <p:sldId id="275" r:id="rId5"/>
    <p:sldId id="276" r:id="rId6"/>
    <p:sldId id="278" r:id="rId7"/>
    <p:sldId id="280" r:id="rId8"/>
    <p:sldId id="277" r:id="rId9"/>
    <p:sldId id="279" r:id="rId10"/>
    <p:sldId id="281" r:id="rId11"/>
    <p:sldId id="262" r:id="rId12"/>
    <p:sldId id="269" r:id="rId13"/>
    <p:sldId id="270" r:id="rId14"/>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2" d="100"/>
          <a:sy n="92" d="100"/>
        </p:scale>
        <p:origin x="-942" y="84"/>
      </p:cViewPr>
      <p:guideLst>
        <p:guide orient="horz" pos="2160"/>
        <p:guide pos="2880"/>
      </p:guideLst>
    </p:cSldViewPr>
  </p:slideViewPr>
  <p:notesTextViewPr>
    <p:cViewPr>
      <p:scale>
        <a:sx n="1" d="1"/>
        <a:sy n="1" d="1"/>
      </p:scale>
      <p:origin x="0" y="0"/>
    </p:cViewPr>
  </p:notesTextViewPr>
  <p:notesViewPr>
    <p:cSldViewPr>
      <p:cViewPr varScale="1">
        <p:scale>
          <a:sx n="64" d="100"/>
          <a:sy n="64" d="100"/>
        </p:scale>
        <p:origin x="-2916" y="-126"/>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A3FD28B9-598B-4BC6-906F-82E5EAC6BC08}" type="datetimeFigureOut">
              <a:rPr lang="en-GB" smtClean="0"/>
              <a:t>22/10/2018</a:t>
            </a:fld>
            <a:endParaRPr lang="en-GB"/>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17A94F8C-EA88-4AC0-8C93-AD8E724DF6BE}" type="slidenum">
              <a:rPr lang="en-GB" smtClean="0"/>
              <a:t>‹#›</a:t>
            </a:fld>
            <a:endParaRPr lang="en-GB"/>
          </a:p>
        </p:txBody>
      </p:sp>
    </p:spTree>
    <p:extLst>
      <p:ext uri="{BB962C8B-B14F-4D97-AF65-F5344CB8AC3E}">
        <p14:creationId xmlns:p14="http://schemas.microsoft.com/office/powerpoint/2010/main" val="4018962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8500" y="774700"/>
            <a:ext cx="4935538" cy="3703638"/>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1</a:t>
            </a:fld>
            <a:endParaRPr lang="en-GB"/>
          </a:p>
        </p:txBody>
      </p:sp>
    </p:spTree>
    <p:extLst>
      <p:ext uri="{BB962C8B-B14F-4D97-AF65-F5344CB8AC3E}">
        <p14:creationId xmlns:p14="http://schemas.microsoft.com/office/powerpoint/2010/main" val="3238080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7A94F8C-EA88-4AC0-8C93-AD8E724DF6BE}" type="slidenum">
              <a:rPr lang="en-GB" smtClean="0"/>
              <a:t>2</a:t>
            </a:fld>
            <a:endParaRPr lang="en-GB"/>
          </a:p>
        </p:txBody>
      </p:sp>
    </p:spTree>
    <p:extLst>
      <p:ext uri="{BB962C8B-B14F-4D97-AF65-F5344CB8AC3E}">
        <p14:creationId xmlns:p14="http://schemas.microsoft.com/office/powerpoint/2010/main" val="2108426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4</a:t>
            </a:fld>
            <a:endParaRPr lang="en-GB"/>
          </a:p>
        </p:txBody>
      </p:sp>
    </p:spTree>
    <p:extLst>
      <p:ext uri="{BB962C8B-B14F-4D97-AF65-F5344CB8AC3E}">
        <p14:creationId xmlns:p14="http://schemas.microsoft.com/office/powerpoint/2010/main" val="157438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5</a:t>
            </a:fld>
            <a:endParaRPr lang="en-GB"/>
          </a:p>
        </p:txBody>
      </p:sp>
    </p:spTree>
    <p:extLst>
      <p:ext uri="{BB962C8B-B14F-4D97-AF65-F5344CB8AC3E}">
        <p14:creationId xmlns:p14="http://schemas.microsoft.com/office/powerpoint/2010/main" val="412320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94F8C-EA88-4AC0-8C93-AD8E724DF6BE}" type="slidenum">
              <a:rPr lang="en-GB" smtClean="0"/>
              <a:t>6</a:t>
            </a:fld>
            <a:endParaRPr lang="en-GB"/>
          </a:p>
        </p:txBody>
      </p:sp>
    </p:spTree>
    <p:extLst>
      <p:ext uri="{BB962C8B-B14F-4D97-AF65-F5344CB8AC3E}">
        <p14:creationId xmlns:p14="http://schemas.microsoft.com/office/powerpoint/2010/main" val="372611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8</a:t>
            </a:fld>
            <a:endParaRPr lang="en-GB"/>
          </a:p>
        </p:txBody>
      </p:sp>
    </p:spTree>
    <p:extLst>
      <p:ext uri="{BB962C8B-B14F-4D97-AF65-F5344CB8AC3E}">
        <p14:creationId xmlns:p14="http://schemas.microsoft.com/office/powerpoint/2010/main" val="4271128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9</a:t>
            </a:fld>
            <a:endParaRPr lang="en-GB"/>
          </a:p>
        </p:txBody>
      </p:sp>
    </p:spTree>
    <p:extLst>
      <p:ext uri="{BB962C8B-B14F-4D97-AF65-F5344CB8AC3E}">
        <p14:creationId xmlns:p14="http://schemas.microsoft.com/office/powerpoint/2010/main" val="3959495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94F8C-EA88-4AC0-8C93-AD8E724DF6BE}" type="slidenum">
              <a:rPr lang="en-GB" smtClean="0"/>
              <a:t>11</a:t>
            </a:fld>
            <a:endParaRPr lang="en-GB"/>
          </a:p>
        </p:txBody>
      </p:sp>
    </p:spTree>
    <p:extLst>
      <p:ext uri="{BB962C8B-B14F-4D97-AF65-F5344CB8AC3E}">
        <p14:creationId xmlns:p14="http://schemas.microsoft.com/office/powerpoint/2010/main" val="1727226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7A94F8C-EA88-4AC0-8C93-AD8E724DF6BE}" type="slidenum">
              <a:rPr lang="en-GB" smtClean="0"/>
              <a:t>12</a:t>
            </a:fld>
            <a:endParaRPr lang="en-GB"/>
          </a:p>
        </p:txBody>
      </p:sp>
    </p:spTree>
    <p:extLst>
      <p:ext uri="{BB962C8B-B14F-4D97-AF65-F5344CB8AC3E}">
        <p14:creationId xmlns:p14="http://schemas.microsoft.com/office/powerpoint/2010/main" val="3376518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ECB551A-9A2E-4B57-B3FD-06A150A5DCA2}" type="datetime1">
              <a:rPr lang="en-GB" smtClean="0"/>
              <a:t>22/10/2018</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99D005E-1880-4E92-BBF4-3ADE4922EFDE}"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D36B6FD-D359-4DA4-AB7F-5BD4D789A5EE}" type="datetime1">
              <a:rPr lang="en-GB" smtClean="0"/>
              <a:t>22/10/2018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399D005E-1880-4E92-BBF4-3ADE4922EFD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975198-E274-4FC2-BC5E-49AC00170E25}" type="datetime1">
              <a:rPr lang="en-GB" smtClean="0"/>
              <a:t>22/10/2018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399D005E-1880-4E92-BBF4-3ADE4922EFD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D776983-BAFC-493D-A0ED-9D5F62E13A29}" type="datetime1">
              <a:rPr lang="en-GB" smtClean="0"/>
              <a:t>22/10/2018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399D005E-1880-4E92-BBF4-3ADE4922EFDE}"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C7EA6D5-0E69-4068-87EE-D3E35C7BF0C7}" type="datetime1">
              <a:rPr lang="en-GB" smtClean="0"/>
              <a:t>22/10/2018</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399D005E-1880-4E92-BBF4-3ADE4922EFDE}"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2ABDBE3-3ADE-464E-89E8-4488751F9EFB}" type="datetime1">
              <a:rPr lang="en-GB" smtClean="0"/>
              <a:t>22/10/2018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399D005E-1880-4E92-BBF4-3ADE4922EFDE}"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AB32BBD-0960-4837-A9A2-27ECE48FB88A}" type="datetime1">
              <a:rPr lang="en-GB" smtClean="0"/>
              <a:t>22/10/2018</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399D005E-1880-4E92-BBF4-3ADE4922EFDE}"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D13A74E-5A2E-4A7C-8CEE-0A5EA6178045}" type="datetime1">
              <a:rPr lang="en-GB" smtClean="0"/>
              <a:t>22/10/2018</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399D005E-1880-4E92-BBF4-3ADE4922EFDE}"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41FB18C-8156-4E57-9AF2-F1DB8B50FDFD}" type="datetime1">
              <a:rPr lang="en-GB" smtClean="0"/>
              <a:t>22/10/2018</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399D005E-1880-4E92-BBF4-3ADE4922EFD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3E1D98A-3143-4023-AA33-3EAD73296F8E}" type="datetime1">
              <a:rPr lang="en-GB" smtClean="0"/>
              <a:t>22/10/2018</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399D005E-1880-4E92-BBF4-3ADE4922EFDE}"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03BF72F-447A-4E3A-9837-905E546FB399}" type="datetime1">
              <a:rPr lang="en-GB" smtClean="0"/>
              <a:t>22/10/2018</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99D005E-1880-4E92-BBF4-3ADE4922EFDE}"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290A685-6362-4788-9A13-20DAA7D3C089}" type="datetime1">
              <a:rPr lang="en-GB" smtClean="0"/>
              <a:t>22/10/2018</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99D005E-1880-4E92-BBF4-3ADE4922EFDE}"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 JUC for the next 100 years?</a:t>
            </a:r>
            <a:endParaRPr lang="en-GB" dirty="0"/>
          </a:p>
        </p:txBody>
      </p:sp>
      <p:sp>
        <p:nvSpPr>
          <p:cNvPr id="3" name="Subtitle 2"/>
          <p:cNvSpPr>
            <a:spLocks noGrp="1"/>
          </p:cNvSpPr>
          <p:nvPr>
            <p:ph type="subTitle" idx="1"/>
          </p:nvPr>
        </p:nvSpPr>
        <p:spPr/>
        <p:txBody>
          <a:bodyPr/>
          <a:lstStyle/>
          <a:p>
            <a:r>
              <a:rPr lang="en-GB" dirty="0" smtClean="0"/>
              <a:t>Professor Viviene Cree</a:t>
            </a:r>
          </a:p>
          <a:p>
            <a:r>
              <a:rPr lang="en-GB" dirty="0" smtClean="0"/>
              <a:t>The University of Edinburgh</a:t>
            </a:r>
            <a:endParaRPr lang="en-GB" dirty="0"/>
          </a:p>
        </p:txBody>
      </p:sp>
    </p:spTree>
    <p:extLst>
      <p:ext uri="{BB962C8B-B14F-4D97-AF65-F5344CB8AC3E}">
        <p14:creationId xmlns:p14="http://schemas.microsoft.com/office/powerpoint/2010/main" val="2099509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 good news </a:t>
            </a:r>
            <a:r>
              <a:rPr lang="en-GB" dirty="0" smtClean="0"/>
              <a:t>story – SWE is thriving with more than 200 programmes at 79 universities across the </a:t>
            </a:r>
            <a:r>
              <a:rPr lang="en-GB" dirty="0"/>
              <a:t>U</a:t>
            </a:r>
            <a:r>
              <a:rPr lang="en-GB" dirty="0" smtClean="0"/>
              <a:t>K</a:t>
            </a:r>
            <a:endParaRPr lang="en-GB" dirty="0" smtClean="0"/>
          </a:p>
          <a:p>
            <a:r>
              <a:rPr lang="en-GB" dirty="0" smtClean="0"/>
              <a:t>A bad news </a:t>
            </a:r>
            <a:r>
              <a:rPr lang="en-GB" dirty="0" smtClean="0"/>
              <a:t>story – competition, silos, SWE under threat, loss of SWE from ‘older’, early providers – does this matter?</a:t>
            </a:r>
            <a:endParaRPr lang="en-GB" dirty="0"/>
          </a:p>
        </p:txBody>
      </p:sp>
      <p:sp>
        <p:nvSpPr>
          <p:cNvPr id="3" name="Title 2"/>
          <p:cNvSpPr>
            <a:spLocks noGrp="1"/>
          </p:cNvSpPr>
          <p:nvPr>
            <p:ph type="title"/>
          </p:nvPr>
        </p:nvSpPr>
        <p:spPr/>
        <p:txBody>
          <a:bodyPr/>
          <a:lstStyle/>
          <a:p>
            <a:r>
              <a:rPr lang="en-GB" dirty="0" smtClean="0"/>
              <a:t>Social work education today</a:t>
            </a:r>
            <a:endParaRPr lang="en-GB" dirty="0"/>
          </a:p>
        </p:txBody>
      </p:sp>
    </p:spTree>
    <p:extLst>
      <p:ext uri="{BB962C8B-B14F-4D97-AF65-F5344CB8AC3E}">
        <p14:creationId xmlns:p14="http://schemas.microsoft.com/office/powerpoint/2010/main" val="580275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sz="2400" dirty="0" smtClean="0"/>
              <a:t>Social studies – goal was informed public service – and ‘practice’ was central to this</a:t>
            </a:r>
          </a:p>
          <a:p>
            <a:r>
              <a:rPr lang="en-GB" sz="2400" dirty="0" smtClean="0"/>
              <a:t>The social </a:t>
            </a:r>
            <a:r>
              <a:rPr lang="en-GB" sz="2400" dirty="0"/>
              <a:t>and political context – and the state </a:t>
            </a:r>
            <a:r>
              <a:rPr lang="en-GB" sz="2400" dirty="0" smtClean="0"/>
              <a:t>– have been </a:t>
            </a:r>
            <a:r>
              <a:rPr lang="en-GB" sz="2400" dirty="0"/>
              <a:t>drivers for </a:t>
            </a:r>
            <a:r>
              <a:rPr lang="en-GB" sz="2400" dirty="0" smtClean="0"/>
              <a:t>change but not the only drivers</a:t>
            </a:r>
            <a:endParaRPr lang="en-GB" sz="2400" dirty="0"/>
          </a:p>
          <a:p>
            <a:r>
              <a:rPr lang="en-GB" sz="2400" dirty="0" smtClean="0"/>
              <a:t>Competition both </a:t>
            </a:r>
            <a:r>
              <a:rPr lang="en-GB" sz="2400" i="1" dirty="0" smtClean="0"/>
              <a:t>within</a:t>
            </a:r>
            <a:r>
              <a:rPr lang="en-GB" sz="2400" dirty="0" smtClean="0"/>
              <a:t> ‘the academy’, leading to silos &amp; fragmentation and </a:t>
            </a:r>
            <a:r>
              <a:rPr lang="en-GB" sz="2400" i="1" dirty="0" smtClean="0"/>
              <a:t>between</a:t>
            </a:r>
            <a:r>
              <a:rPr lang="en-GB" sz="2400" dirty="0" smtClean="0"/>
              <a:t> ‘the academy’, professional associations and government </a:t>
            </a:r>
          </a:p>
          <a:p>
            <a:r>
              <a:rPr lang="en-GB" sz="2400" dirty="0" smtClean="0"/>
              <a:t>Also, where are the practitioners and those who use our services today?</a:t>
            </a:r>
          </a:p>
          <a:p>
            <a:r>
              <a:rPr lang="en-GB" sz="2400" dirty="0" smtClean="0"/>
              <a:t>Are we ‘better together’ (sorry!) – if we are to make a case for our continuation for another 100 years? </a:t>
            </a:r>
          </a:p>
          <a:p>
            <a:endParaRPr lang="en-GB" dirty="0" smtClean="0"/>
          </a:p>
          <a:p>
            <a:endParaRPr lang="en-GB" dirty="0" smtClean="0"/>
          </a:p>
          <a:p>
            <a:endParaRPr lang="en-GB" dirty="0" smtClean="0"/>
          </a:p>
          <a:p>
            <a:endParaRPr lang="en-GB" dirty="0"/>
          </a:p>
        </p:txBody>
      </p:sp>
      <p:sp>
        <p:nvSpPr>
          <p:cNvPr id="3" name="Title 2"/>
          <p:cNvSpPr>
            <a:spLocks noGrp="1"/>
          </p:cNvSpPr>
          <p:nvPr>
            <p:ph type="title"/>
          </p:nvPr>
        </p:nvSpPr>
        <p:spPr/>
        <p:txBody>
          <a:bodyPr>
            <a:normAutofit/>
          </a:bodyPr>
          <a:lstStyle/>
          <a:p>
            <a:r>
              <a:rPr lang="en-GB" dirty="0" smtClean="0"/>
              <a:t>Looking ahead</a:t>
            </a:r>
            <a:endParaRPr lang="en-GB" dirty="0"/>
          </a:p>
        </p:txBody>
      </p:sp>
    </p:spTree>
    <p:extLst>
      <p:ext uri="{BB962C8B-B14F-4D97-AF65-F5344CB8AC3E}">
        <p14:creationId xmlns:p14="http://schemas.microsoft.com/office/powerpoint/2010/main" val="3277669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For more information, an interactive, global timeline and UoE stories from staff and alumni, check out our website</a:t>
            </a:r>
          </a:p>
          <a:p>
            <a:endParaRPr lang="en-GB" dirty="0" smtClean="0"/>
          </a:p>
          <a:p>
            <a:r>
              <a:rPr lang="en-GB" dirty="0" smtClean="0"/>
              <a:t>www.socialwork.ed.ac.uk/centenary</a:t>
            </a:r>
          </a:p>
          <a:p>
            <a:pPr marL="109728" indent="0">
              <a:buNone/>
            </a:pPr>
            <a:endParaRPr lang="en-GB" dirty="0"/>
          </a:p>
        </p:txBody>
      </p:sp>
      <p:sp>
        <p:nvSpPr>
          <p:cNvPr id="3" name="Title 2"/>
          <p:cNvSpPr>
            <a:spLocks noGrp="1"/>
          </p:cNvSpPr>
          <p:nvPr>
            <p:ph type="title"/>
          </p:nvPr>
        </p:nvSpPr>
        <p:spPr/>
        <p:txBody>
          <a:bodyPr/>
          <a:lstStyle/>
          <a:p>
            <a:r>
              <a:rPr lang="en-GB" dirty="0" smtClean="0"/>
              <a:t>The UoE centenary project</a:t>
            </a:r>
            <a:endParaRPr lang="en-GB" dirty="0"/>
          </a:p>
        </p:txBody>
      </p:sp>
    </p:spTree>
    <p:extLst>
      <p:ext uri="{BB962C8B-B14F-4D97-AF65-F5344CB8AC3E}">
        <p14:creationId xmlns:p14="http://schemas.microsoft.com/office/powerpoint/2010/main" val="1613251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40768"/>
            <a:ext cx="8229600" cy="4666523"/>
          </a:xfrm>
        </p:spPr>
        <p:txBody>
          <a:bodyPr>
            <a:normAutofit fontScale="62500" lnSpcReduction="20000"/>
          </a:bodyPr>
          <a:lstStyle/>
          <a:p>
            <a:r>
              <a:rPr lang="en-GB" dirty="0" smtClean="0"/>
              <a:t>Chapman, R.A. (2007) ‘The origins of the JUC and the background to </a:t>
            </a:r>
            <a:r>
              <a:rPr lang="en-GB" i="1" dirty="0" smtClean="0"/>
              <a:t>Public Policy and Administration</a:t>
            </a:r>
            <a:r>
              <a:rPr lang="en-GB" dirty="0" smtClean="0"/>
              <a:t>’, </a:t>
            </a:r>
            <a:r>
              <a:rPr lang="en-GB" i="1" dirty="0"/>
              <a:t>Public Policy and Administration </a:t>
            </a:r>
            <a:r>
              <a:rPr lang="en-GB" dirty="0" smtClean="0"/>
              <a:t>22(1) 7-26.</a:t>
            </a:r>
          </a:p>
          <a:p>
            <a:r>
              <a:rPr lang="en-GB" dirty="0" smtClean="0"/>
              <a:t>Harris, J. (1992) ‘Political thought and the welfare state 1870-1940’, </a:t>
            </a:r>
            <a:r>
              <a:rPr lang="en-GB" i="1" dirty="0" smtClean="0"/>
              <a:t>Past and Present</a:t>
            </a:r>
            <a:r>
              <a:rPr lang="en-GB" dirty="0" smtClean="0"/>
              <a:t>, 135 May 1992: 116-141.</a:t>
            </a:r>
          </a:p>
          <a:p>
            <a:r>
              <a:rPr lang="en-GB" dirty="0" smtClean="0"/>
              <a:t>JUC for Social Studies (1918) </a:t>
            </a:r>
            <a:r>
              <a:rPr lang="en-GB" i="1" dirty="0" smtClean="0"/>
              <a:t>Social Study and Training at the Universities, A Report</a:t>
            </a:r>
            <a:r>
              <a:rPr lang="en-GB" dirty="0" smtClean="0"/>
              <a:t>, PS King &amp; Son Ltd., London.</a:t>
            </a:r>
          </a:p>
          <a:p>
            <a:r>
              <a:rPr lang="en-GB" dirty="0" smtClean="0"/>
              <a:t>JUC </a:t>
            </a:r>
            <a:r>
              <a:rPr lang="en-GB" dirty="0"/>
              <a:t>for Social Studies (1921) </a:t>
            </a:r>
            <a:r>
              <a:rPr lang="en-GB" i="1" dirty="0"/>
              <a:t>University Training for Welfare Work in Industry and Commerce</a:t>
            </a:r>
            <a:r>
              <a:rPr lang="en-GB" dirty="0"/>
              <a:t>, </a:t>
            </a:r>
            <a:r>
              <a:rPr lang="en-GB" i="1" dirty="0"/>
              <a:t>A Report</a:t>
            </a:r>
            <a:r>
              <a:rPr lang="en-GB" dirty="0"/>
              <a:t>, PS King &amp; Son Ltd., London.</a:t>
            </a:r>
          </a:p>
          <a:p>
            <a:r>
              <a:rPr lang="en-GB" dirty="0"/>
              <a:t>JUC for Social Studies (1926) </a:t>
            </a:r>
            <a:r>
              <a:rPr lang="en-GB" i="1" dirty="0"/>
              <a:t>Training for Hospital Social Work, A Report</a:t>
            </a:r>
            <a:r>
              <a:rPr lang="en-GB" dirty="0"/>
              <a:t>, PS King &amp; Son Ltd., London</a:t>
            </a:r>
            <a:r>
              <a:rPr lang="en-GB" dirty="0" smtClean="0"/>
              <a:t>.</a:t>
            </a:r>
          </a:p>
          <a:p>
            <a:r>
              <a:rPr lang="en-GB" dirty="0"/>
              <a:t>Macadam, E. (1914) ‘The universities and the training of the social worker’, </a:t>
            </a:r>
            <a:r>
              <a:rPr lang="en-GB" i="1" dirty="0" err="1"/>
              <a:t>Hibbert</a:t>
            </a:r>
            <a:r>
              <a:rPr lang="en-GB" i="1" dirty="0"/>
              <a:t>  Journal</a:t>
            </a:r>
            <a:r>
              <a:rPr lang="en-GB" dirty="0"/>
              <a:t> 12 (Jan).</a:t>
            </a:r>
          </a:p>
          <a:p>
            <a:r>
              <a:rPr lang="en-GB" dirty="0"/>
              <a:t>Macadam, E. (</a:t>
            </a:r>
            <a:r>
              <a:rPr lang="en-GB" dirty="0" smtClean="0"/>
              <a:t>1925) </a:t>
            </a:r>
            <a:r>
              <a:rPr lang="en-GB" i="1" dirty="0"/>
              <a:t>The Equipment of the Social Worker</a:t>
            </a:r>
            <a:r>
              <a:rPr lang="en-GB" dirty="0"/>
              <a:t>, London : George Allen and Unwin.</a:t>
            </a:r>
          </a:p>
          <a:p>
            <a:r>
              <a:rPr lang="en-GB" dirty="0"/>
              <a:t>Macadam, E. (1945) </a:t>
            </a:r>
            <a:r>
              <a:rPr lang="en-GB" i="1" dirty="0"/>
              <a:t>The Social Servant in the Making</a:t>
            </a:r>
            <a:r>
              <a:rPr lang="en-GB" dirty="0"/>
              <a:t>, London : George Allen and Unwin</a:t>
            </a:r>
            <a:r>
              <a:rPr lang="en-GB" dirty="0" smtClean="0"/>
              <a:t>.</a:t>
            </a:r>
          </a:p>
          <a:p>
            <a:r>
              <a:rPr lang="en-GB" dirty="0"/>
              <a:t>Oakley, A. (2014) </a:t>
            </a:r>
            <a:r>
              <a:rPr lang="en-GB" i="1" dirty="0"/>
              <a:t>Father and Daughter: Patriarchy, Gender and Social Science</a:t>
            </a:r>
            <a:r>
              <a:rPr lang="en-GB" dirty="0"/>
              <a:t>, Bristol: Policy Press.</a:t>
            </a:r>
          </a:p>
          <a:p>
            <a:endParaRPr lang="en-GB" dirty="0"/>
          </a:p>
          <a:p>
            <a:endParaRPr lang="en-GB" dirty="0"/>
          </a:p>
          <a:p>
            <a:endParaRPr lang="en-GB" dirty="0" smtClean="0"/>
          </a:p>
        </p:txBody>
      </p:sp>
      <p:sp>
        <p:nvSpPr>
          <p:cNvPr id="3" name="Title 2"/>
          <p:cNvSpPr>
            <a:spLocks noGrp="1"/>
          </p:cNvSpPr>
          <p:nvPr>
            <p:ph type="title"/>
          </p:nvPr>
        </p:nvSpPr>
        <p:spPr/>
        <p:txBody>
          <a:bodyPr/>
          <a:lstStyle/>
          <a:p>
            <a:r>
              <a:rPr lang="en-GB" dirty="0" smtClean="0"/>
              <a:t>References</a:t>
            </a:r>
            <a:endParaRPr lang="en-GB" dirty="0"/>
          </a:p>
        </p:txBody>
      </p:sp>
    </p:spTree>
    <p:extLst>
      <p:ext uri="{BB962C8B-B14F-4D97-AF65-F5344CB8AC3E}">
        <p14:creationId xmlns:p14="http://schemas.microsoft.com/office/powerpoint/2010/main" val="2639956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40768"/>
            <a:ext cx="8229600" cy="4666523"/>
          </a:xfrm>
        </p:spPr>
        <p:txBody>
          <a:bodyPr>
            <a:noAutofit/>
          </a:bodyPr>
          <a:lstStyle/>
          <a:p>
            <a:r>
              <a:rPr lang="en-GB" dirty="0" smtClean="0"/>
              <a:t>My contribution is as a qualified social worker, member of social work’s professional body (BASW), social work educator, history lover and sociologist</a:t>
            </a:r>
          </a:p>
          <a:p>
            <a:r>
              <a:rPr lang="en-GB" dirty="0" smtClean="0"/>
              <a:t>But not an expert in social policy, social administration or public administration!</a:t>
            </a:r>
          </a:p>
          <a:p>
            <a:r>
              <a:rPr lang="en-GB" dirty="0" smtClean="0"/>
              <a:t>The University of Edinburgh’s centenary year this year – www.socialwork.ed.ac.uk/centenary</a:t>
            </a:r>
            <a:endParaRPr lang="en-GB" dirty="0"/>
          </a:p>
        </p:txBody>
      </p:sp>
      <p:sp>
        <p:nvSpPr>
          <p:cNvPr id="3" name="Title 2"/>
          <p:cNvSpPr>
            <a:spLocks noGrp="1"/>
          </p:cNvSpPr>
          <p:nvPr>
            <p:ph type="title"/>
          </p:nvPr>
        </p:nvSpPr>
        <p:spPr/>
        <p:txBody>
          <a:bodyPr/>
          <a:lstStyle/>
          <a:p>
            <a:r>
              <a:rPr lang="en-GB" dirty="0" smtClean="0"/>
              <a:t>A self-reflexive moment</a:t>
            </a:r>
            <a:endParaRPr lang="en-GB" dirty="0"/>
          </a:p>
        </p:txBody>
      </p:sp>
    </p:spTree>
    <p:extLst>
      <p:ext uri="{BB962C8B-B14F-4D97-AF65-F5344CB8AC3E}">
        <p14:creationId xmlns:p14="http://schemas.microsoft.com/office/powerpoint/2010/main" val="37936678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t>10 universities came together to form the JUC for Social Studies in 1918: the Universities of Birmingham, Bristol, Edinburgh, Glasgow, Leeds, Liverpool, London (Economics, Bedford College and King’s College for Women) and Manchester as well as Armstrong College (Newcastle), and University of Wales (Aberystwyth College and University College of South Wales</a:t>
            </a:r>
            <a:r>
              <a:rPr lang="en-GB" dirty="0" smtClean="0"/>
              <a:t>) </a:t>
            </a:r>
          </a:p>
          <a:p>
            <a:r>
              <a:rPr lang="en-GB" dirty="0" smtClean="0"/>
              <a:t>Of </a:t>
            </a:r>
            <a:r>
              <a:rPr lang="en-GB" dirty="0"/>
              <a:t>those universities, 7 already had full-time University Social Study courses extending for at least a year either run by the university or closely connected with </a:t>
            </a:r>
            <a:r>
              <a:rPr lang="en-GB" dirty="0" smtClean="0"/>
              <a:t>it</a:t>
            </a:r>
            <a:endParaRPr lang="en-GB" dirty="0"/>
          </a:p>
          <a:p>
            <a:endParaRPr lang="en-GB" dirty="0"/>
          </a:p>
        </p:txBody>
      </p:sp>
      <p:sp>
        <p:nvSpPr>
          <p:cNvPr id="3" name="Title 2"/>
          <p:cNvSpPr>
            <a:spLocks noGrp="1"/>
          </p:cNvSpPr>
          <p:nvPr>
            <p:ph type="title"/>
          </p:nvPr>
        </p:nvSpPr>
        <p:spPr/>
        <p:txBody>
          <a:bodyPr>
            <a:normAutofit fontScale="90000"/>
          </a:bodyPr>
          <a:lstStyle/>
          <a:p>
            <a:r>
              <a:rPr lang="en-GB" dirty="0" smtClean="0"/>
              <a:t>The JUC for Social Studies begins</a:t>
            </a:r>
            <a:endParaRPr lang="en-GB" dirty="0"/>
          </a:p>
        </p:txBody>
      </p:sp>
    </p:spTree>
    <p:extLst>
      <p:ext uri="{BB962C8B-B14F-4D97-AF65-F5344CB8AC3E}">
        <p14:creationId xmlns:p14="http://schemas.microsoft.com/office/powerpoint/2010/main" val="2434416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Coordination</a:t>
            </a:r>
          </a:p>
          <a:p>
            <a:r>
              <a:rPr lang="en-GB" dirty="0" smtClean="0"/>
              <a:t>Training</a:t>
            </a:r>
          </a:p>
          <a:p>
            <a:r>
              <a:rPr lang="en-GB" dirty="0" smtClean="0"/>
              <a:t>Early courses were agency-led</a:t>
            </a:r>
            <a:endParaRPr lang="en-GB" dirty="0"/>
          </a:p>
        </p:txBody>
      </p:sp>
      <p:sp>
        <p:nvSpPr>
          <p:cNvPr id="3" name="Title 2"/>
          <p:cNvSpPr>
            <a:spLocks noGrp="1"/>
          </p:cNvSpPr>
          <p:nvPr>
            <p:ph type="title"/>
          </p:nvPr>
        </p:nvSpPr>
        <p:spPr/>
        <p:txBody>
          <a:bodyPr/>
          <a:lstStyle/>
          <a:p>
            <a:r>
              <a:rPr lang="en-GB" dirty="0" smtClean="0"/>
              <a:t>Why JUC?</a:t>
            </a:r>
            <a:endParaRPr lang="en-GB" dirty="0"/>
          </a:p>
        </p:txBody>
      </p:sp>
    </p:spTree>
    <p:extLst>
      <p:ext uri="{BB962C8B-B14F-4D97-AF65-F5344CB8AC3E}">
        <p14:creationId xmlns:p14="http://schemas.microsoft.com/office/powerpoint/2010/main" val="294628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Need to ask first – what is social work?</a:t>
            </a:r>
          </a:p>
          <a:p>
            <a:r>
              <a:rPr lang="en-GB" dirty="0"/>
              <a:t>‘Social work is so vague and elastic an expression that its use is only justified by its great convenience’ (Elizabeth Macadam, 1914) </a:t>
            </a:r>
          </a:p>
          <a:p>
            <a:r>
              <a:rPr lang="en-GB" dirty="0"/>
              <a:t>‘All work that is worth the name is social work’ (John </a:t>
            </a:r>
            <a:r>
              <a:rPr lang="en-GB" dirty="0" err="1"/>
              <a:t>Muirhead</a:t>
            </a:r>
            <a:r>
              <a:rPr lang="en-GB" dirty="0"/>
              <a:t>, 1925)</a:t>
            </a:r>
          </a:p>
          <a:p>
            <a:endParaRPr lang="en-GB" dirty="0"/>
          </a:p>
        </p:txBody>
      </p:sp>
      <p:sp>
        <p:nvSpPr>
          <p:cNvPr id="3" name="Title 2"/>
          <p:cNvSpPr>
            <a:spLocks noGrp="1"/>
          </p:cNvSpPr>
          <p:nvPr>
            <p:ph type="title"/>
          </p:nvPr>
        </p:nvSpPr>
        <p:spPr/>
        <p:txBody>
          <a:bodyPr/>
          <a:lstStyle/>
          <a:p>
            <a:r>
              <a:rPr lang="en-GB" dirty="0" smtClean="0"/>
              <a:t>Why Social Studies?</a:t>
            </a:r>
            <a:endParaRPr lang="en-GB" dirty="0"/>
          </a:p>
        </p:txBody>
      </p:sp>
    </p:spTree>
    <p:extLst>
      <p:ext uri="{BB962C8B-B14F-4D97-AF65-F5344CB8AC3E}">
        <p14:creationId xmlns:p14="http://schemas.microsoft.com/office/powerpoint/2010/main" val="2187052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r>
              <a:rPr lang="en-GB" dirty="0"/>
              <a:t>In spirit: </a:t>
            </a:r>
            <a:endParaRPr lang="en-GB" dirty="0" smtClean="0"/>
          </a:p>
          <a:p>
            <a:pPr lvl="1"/>
            <a:r>
              <a:rPr lang="en-GB" dirty="0" smtClean="0"/>
              <a:t>because </a:t>
            </a:r>
            <a:r>
              <a:rPr lang="en-GB" dirty="0"/>
              <a:t>of understanding of the ‘close </a:t>
            </a:r>
            <a:r>
              <a:rPr lang="en-GB" dirty="0" err="1"/>
              <a:t>interconnexion</a:t>
            </a:r>
            <a:r>
              <a:rPr lang="en-GB" dirty="0"/>
              <a:t> of all the several sides of human life in society’ (1918: 6</a:t>
            </a:r>
            <a:r>
              <a:rPr lang="en-GB" dirty="0" smtClean="0"/>
              <a:t>)</a:t>
            </a:r>
            <a:endParaRPr lang="en-GB" dirty="0"/>
          </a:p>
          <a:p>
            <a:pPr lvl="0"/>
            <a:r>
              <a:rPr lang="en-GB" dirty="0"/>
              <a:t>In method: </a:t>
            </a:r>
            <a:endParaRPr lang="en-GB" dirty="0" smtClean="0"/>
          </a:p>
          <a:p>
            <a:pPr lvl="1"/>
            <a:r>
              <a:rPr lang="en-GB" dirty="0" smtClean="0"/>
              <a:t>because </a:t>
            </a:r>
            <a:r>
              <a:rPr lang="en-GB" dirty="0"/>
              <a:t>‘formal instruction is closely associated with “practical work”’, defined as ‘acquiring a first-hand knowledge of existing social conditions and of personal experience in the working of social institutions’ (ibid</a:t>
            </a:r>
            <a:r>
              <a:rPr lang="en-GB" dirty="0" smtClean="0"/>
              <a:t>)</a:t>
            </a:r>
            <a:endParaRPr lang="en-GB" dirty="0"/>
          </a:p>
          <a:p>
            <a:pPr lvl="0"/>
            <a:r>
              <a:rPr lang="en-GB" dirty="0"/>
              <a:t>In purpose: </a:t>
            </a:r>
            <a:endParaRPr lang="en-GB" dirty="0" smtClean="0"/>
          </a:p>
          <a:p>
            <a:pPr lvl="1"/>
            <a:r>
              <a:rPr lang="en-GB" dirty="0" smtClean="0"/>
              <a:t>because </a:t>
            </a:r>
            <a:r>
              <a:rPr lang="en-GB" dirty="0"/>
              <a:t>it invites students ‘who have a definite intention to devote themselves to what is known as “social work”’, whether as paid officials, members of local authorities or ‘public spirited citizens’ (ibid</a:t>
            </a:r>
            <a:r>
              <a:rPr lang="en-GB" dirty="0" smtClean="0"/>
              <a:t>)</a:t>
            </a:r>
          </a:p>
          <a:p>
            <a:pPr lvl="1"/>
            <a:r>
              <a:rPr lang="en-GB" dirty="0" smtClean="0"/>
              <a:t>(JUC report, 1918)</a:t>
            </a:r>
            <a:endParaRPr lang="en-GB" dirty="0"/>
          </a:p>
        </p:txBody>
      </p:sp>
      <p:sp>
        <p:nvSpPr>
          <p:cNvPr id="3" name="Title 2"/>
          <p:cNvSpPr>
            <a:spLocks noGrp="1"/>
          </p:cNvSpPr>
          <p:nvPr>
            <p:ph type="title"/>
          </p:nvPr>
        </p:nvSpPr>
        <p:spPr/>
        <p:txBody>
          <a:bodyPr>
            <a:normAutofit fontScale="90000"/>
          </a:bodyPr>
          <a:lstStyle/>
          <a:p>
            <a:r>
              <a:rPr lang="en-GB" dirty="0" smtClean="0"/>
              <a:t>Social study is different to other disciplines …</a:t>
            </a:r>
            <a:endParaRPr lang="en-GB" dirty="0"/>
          </a:p>
        </p:txBody>
      </p:sp>
    </p:spTree>
    <p:extLst>
      <p:ext uri="{BB962C8B-B14F-4D97-AF65-F5344CB8AC3E}">
        <p14:creationId xmlns:p14="http://schemas.microsoft.com/office/powerpoint/2010/main" val="285911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Writing in </a:t>
            </a:r>
            <a:r>
              <a:rPr lang="en-GB" dirty="0" smtClean="0"/>
              <a:t>1925</a:t>
            </a:r>
            <a:r>
              <a:rPr lang="en-GB" dirty="0" smtClean="0"/>
              <a:t>, Macadam </a:t>
            </a:r>
            <a:r>
              <a:rPr lang="en-GB" dirty="0" smtClean="0"/>
              <a:t>was </a:t>
            </a:r>
            <a:r>
              <a:rPr lang="en-GB" dirty="0" smtClean="0"/>
              <a:t>far from certain…</a:t>
            </a:r>
          </a:p>
          <a:p>
            <a:r>
              <a:rPr lang="en-GB" dirty="0" smtClean="0"/>
              <a:t>‘a </a:t>
            </a:r>
            <a:r>
              <a:rPr lang="en-GB" dirty="0"/>
              <a:t>method of preparing men and women for the coming profession of </a:t>
            </a:r>
            <a:r>
              <a:rPr lang="en-GB" i="1" dirty="0"/>
              <a:t>social administration </a:t>
            </a:r>
            <a:r>
              <a:rPr lang="en-GB" dirty="0"/>
              <a:t>in all its forms, public and private, paid and unpaid, and not less for the ordinary duties and privileges of citizenship’ </a:t>
            </a:r>
            <a:r>
              <a:rPr lang="en-GB" dirty="0" smtClean="0"/>
              <a:t>(p11)</a:t>
            </a:r>
          </a:p>
          <a:p>
            <a:r>
              <a:rPr lang="en-GB" dirty="0" smtClean="0"/>
              <a:t>She goes </a:t>
            </a:r>
            <a:r>
              <a:rPr lang="en-GB" dirty="0"/>
              <a:t>on to call for a ‘new learned profession of </a:t>
            </a:r>
            <a:r>
              <a:rPr lang="en-GB" i="1" dirty="0"/>
              <a:t>Public Administration</a:t>
            </a:r>
            <a:r>
              <a:rPr lang="en-GB" dirty="0"/>
              <a:t>’ (note the capitals</a:t>
            </a:r>
            <a:r>
              <a:rPr lang="en-GB" dirty="0" smtClean="0"/>
              <a:t>) (p22)</a:t>
            </a:r>
          </a:p>
          <a:p>
            <a:r>
              <a:rPr lang="en-GB" dirty="0" smtClean="0"/>
              <a:t>And concludes </a:t>
            </a:r>
            <a:r>
              <a:rPr lang="en-GB" dirty="0"/>
              <a:t>that ‘</a:t>
            </a:r>
            <a:r>
              <a:rPr lang="en-GB" i="1" dirty="0"/>
              <a:t>social work </a:t>
            </a:r>
            <a:r>
              <a:rPr lang="en-GB" dirty="0"/>
              <a:t>is a profession in the making’ </a:t>
            </a:r>
            <a:r>
              <a:rPr lang="en-GB" dirty="0" smtClean="0"/>
              <a:t>(p22</a:t>
            </a:r>
            <a:r>
              <a:rPr lang="en-GB" dirty="0" smtClean="0"/>
              <a:t>)</a:t>
            </a:r>
          </a:p>
          <a:p>
            <a:r>
              <a:rPr lang="en-GB" dirty="0"/>
              <a:t>Macadam clearly saw no distinction between </a:t>
            </a:r>
            <a:r>
              <a:rPr lang="en-GB" dirty="0" smtClean="0"/>
              <a:t>each term</a:t>
            </a:r>
            <a:endParaRPr lang="en-GB" dirty="0"/>
          </a:p>
          <a:p>
            <a:endParaRPr lang="en-GB" dirty="0"/>
          </a:p>
        </p:txBody>
      </p:sp>
      <p:sp>
        <p:nvSpPr>
          <p:cNvPr id="3" name="Title 2"/>
          <p:cNvSpPr>
            <a:spLocks noGrp="1"/>
          </p:cNvSpPr>
          <p:nvPr>
            <p:ph type="title"/>
          </p:nvPr>
        </p:nvSpPr>
        <p:spPr/>
        <p:txBody>
          <a:bodyPr/>
          <a:lstStyle/>
          <a:p>
            <a:r>
              <a:rPr lang="en-GB" dirty="0" smtClean="0"/>
              <a:t>But what is social study really??</a:t>
            </a:r>
            <a:endParaRPr lang="en-GB" dirty="0"/>
          </a:p>
        </p:txBody>
      </p:sp>
    </p:spTree>
    <p:extLst>
      <p:ext uri="{BB962C8B-B14F-4D97-AF65-F5344CB8AC3E}">
        <p14:creationId xmlns:p14="http://schemas.microsoft.com/office/powerpoint/2010/main" val="1328338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War</a:t>
            </a:r>
          </a:p>
          <a:p>
            <a:r>
              <a:rPr lang="en-GB" dirty="0" smtClean="0"/>
              <a:t>Social legislation</a:t>
            </a:r>
          </a:p>
          <a:p>
            <a:r>
              <a:rPr lang="en-GB" dirty="0" smtClean="0"/>
              <a:t>Women</a:t>
            </a:r>
          </a:p>
          <a:p>
            <a:r>
              <a:rPr lang="en-GB" dirty="0" smtClean="0"/>
              <a:t>Universities</a:t>
            </a:r>
          </a:p>
          <a:p>
            <a:r>
              <a:rPr lang="en-GB" dirty="0" smtClean="0"/>
              <a:t>Social work</a:t>
            </a:r>
            <a:endParaRPr lang="en-GB" dirty="0"/>
          </a:p>
        </p:txBody>
      </p:sp>
      <p:sp>
        <p:nvSpPr>
          <p:cNvPr id="3" name="Title 2"/>
          <p:cNvSpPr>
            <a:spLocks noGrp="1"/>
          </p:cNvSpPr>
          <p:nvPr>
            <p:ph type="title"/>
          </p:nvPr>
        </p:nvSpPr>
        <p:spPr/>
        <p:txBody>
          <a:bodyPr/>
          <a:lstStyle/>
          <a:p>
            <a:r>
              <a:rPr lang="en-GB" dirty="0" smtClean="0"/>
              <a:t>Why now?</a:t>
            </a:r>
            <a:endParaRPr lang="en-GB" dirty="0"/>
          </a:p>
        </p:txBody>
      </p:sp>
    </p:spTree>
    <p:extLst>
      <p:ext uri="{BB962C8B-B14F-4D97-AF65-F5344CB8AC3E}">
        <p14:creationId xmlns:p14="http://schemas.microsoft.com/office/powerpoint/2010/main" val="283847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67910873"/>
              </p:ext>
            </p:extLst>
          </p:nvPr>
        </p:nvGraphicFramePr>
        <p:xfrm>
          <a:off x="457200" y="1481138"/>
          <a:ext cx="8229600" cy="4312920"/>
        </p:xfrm>
        <a:graphic>
          <a:graphicData uri="http://schemas.openxmlformats.org/drawingml/2006/table">
            <a:tbl>
              <a:tblPr firstRow="1" bandRow="1">
                <a:tableStyleId>{5C22544A-7EE6-4342-B048-85BDC9FD1C3A}</a:tableStyleId>
              </a:tblPr>
              <a:tblGrid>
                <a:gridCol w="1234480"/>
                <a:gridCol w="6995120"/>
              </a:tblGrid>
              <a:tr h="370840">
                <a:tc>
                  <a:txBody>
                    <a:bodyPr/>
                    <a:lstStyle/>
                    <a:p>
                      <a:r>
                        <a:rPr lang="en-GB" dirty="0" smtClean="0"/>
                        <a:t>1918</a:t>
                      </a:r>
                      <a:endParaRPr lang="en-GB" dirty="0"/>
                    </a:p>
                  </a:txBody>
                  <a:tcPr/>
                </a:tc>
                <a:tc>
                  <a:txBody>
                    <a:bodyPr/>
                    <a:lstStyle/>
                    <a:p>
                      <a:r>
                        <a:rPr kumimoji="0" lang="en-GB" sz="1800" b="1" kern="1200" dirty="0" smtClean="0">
                          <a:solidFill>
                            <a:schemeClr val="lt1"/>
                          </a:solidFill>
                          <a:effectLst/>
                          <a:latin typeface="+mn-lt"/>
                          <a:ea typeface="+mn-ea"/>
                          <a:cs typeface="+mn-cs"/>
                        </a:rPr>
                        <a:t>JUC for Social </a:t>
                      </a:r>
                      <a:r>
                        <a:rPr kumimoji="0" lang="en-GB" sz="1800" b="1" kern="1200" dirty="0" smtClean="0">
                          <a:solidFill>
                            <a:schemeClr val="lt1"/>
                          </a:solidFill>
                          <a:effectLst/>
                          <a:latin typeface="+mn-lt"/>
                          <a:ea typeface="+mn-ea"/>
                          <a:cs typeface="+mn-cs"/>
                        </a:rPr>
                        <a:t>Studies</a:t>
                      </a:r>
                    </a:p>
                  </a:txBody>
                  <a:tcPr/>
                </a:tc>
              </a:tr>
              <a:tr h="370840">
                <a:tc>
                  <a:txBody>
                    <a:bodyPr/>
                    <a:lstStyle/>
                    <a:p>
                      <a:r>
                        <a:rPr lang="en-GB" dirty="0" smtClean="0"/>
                        <a:t>1922</a:t>
                      </a:r>
                      <a:endParaRPr lang="en-GB" dirty="0"/>
                    </a:p>
                  </a:txBody>
                  <a:tcPr/>
                </a:tc>
                <a:tc>
                  <a:txBody>
                    <a:bodyPr/>
                    <a:lstStyle/>
                    <a:p>
                      <a:r>
                        <a:rPr kumimoji="0" lang="en-GB" sz="1800" b="0" kern="1200" dirty="0" smtClean="0">
                          <a:solidFill>
                            <a:schemeClr val="tx1"/>
                          </a:solidFill>
                          <a:effectLst/>
                          <a:latin typeface="+mn-lt"/>
                          <a:ea typeface="+mn-ea"/>
                          <a:cs typeface="+mn-cs"/>
                        </a:rPr>
                        <a:t>Institute</a:t>
                      </a:r>
                      <a:r>
                        <a:rPr kumimoji="0" lang="en-GB" sz="1800" b="0" kern="1200" baseline="0" dirty="0" smtClean="0">
                          <a:solidFill>
                            <a:schemeClr val="tx1"/>
                          </a:solidFill>
                          <a:effectLst/>
                          <a:latin typeface="+mn-lt"/>
                          <a:ea typeface="+mn-ea"/>
                          <a:cs typeface="+mn-cs"/>
                        </a:rPr>
                        <a:t> for Public Administration, then became JUC for PA</a:t>
                      </a:r>
                      <a:endParaRPr kumimoji="0" lang="en-GB" sz="1800" b="1" kern="1200" dirty="0" smtClean="0">
                        <a:solidFill>
                          <a:schemeClr val="lt1"/>
                        </a:solidFill>
                        <a:effectLst/>
                        <a:latin typeface="+mn-lt"/>
                        <a:ea typeface="+mn-ea"/>
                        <a:cs typeface="+mn-cs"/>
                      </a:endParaRPr>
                    </a:p>
                  </a:txBody>
                  <a:tcPr/>
                </a:tc>
              </a:tr>
              <a:tr h="370840">
                <a:tc>
                  <a:txBody>
                    <a:bodyPr/>
                    <a:lstStyle/>
                    <a:p>
                      <a:r>
                        <a:rPr lang="en-GB" dirty="0" smtClean="0"/>
                        <a:t>1936</a:t>
                      </a:r>
                      <a:endParaRPr lang="en-GB" dirty="0"/>
                    </a:p>
                  </a:txBody>
                  <a:tcPr/>
                </a:tc>
                <a:tc>
                  <a:txBody>
                    <a:bodyPr/>
                    <a:lstStyle/>
                    <a:p>
                      <a:r>
                        <a:rPr kumimoji="0" lang="en-GB" sz="1800" kern="1200" dirty="0" smtClean="0">
                          <a:solidFill>
                            <a:schemeClr val="dk1"/>
                          </a:solidFill>
                          <a:effectLst/>
                          <a:latin typeface="+mn-lt"/>
                          <a:ea typeface="+mn-ea"/>
                          <a:cs typeface="+mn-cs"/>
                        </a:rPr>
                        <a:t>Amalgamation:</a:t>
                      </a:r>
                      <a:r>
                        <a:rPr kumimoji="0" lang="en-GB" sz="1800" kern="1200" baseline="0" dirty="0" smtClean="0">
                          <a:solidFill>
                            <a:schemeClr val="dk1"/>
                          </a:solidFill>
                          <a:effectLst/>
                          <a:latin typeface="+mn-lt"/>
                          <a:ea typeface="+mn-ea"/>
                          <a:cs typeface="+mn-cs"/>
                        </a:rPr>
                        <a:t> </a:t>
                      </a:r>
                      <a:r>
                        <a:rPr kumimoji="0" lang="en-GB" sz="1800" kern="1200" dirty="0" smtClean="0">
                          <a:solidFill>
                            <a:schemeClr val="dk1"/>
                          </a:solidFill>
                          <a:effectLst/>
                          <a:latin typeface="+mn-lt"/>
                          <a:ea typeface="+mn-ea"/>
                          <a:cs typeface="+mn-cs"/>
                        </a:rPr>
                        <a:t>JUC </a:t>
                      </a:r>
                      <a:r>
                        <a:rPr kumimoji="0" lang="en-GB" sz="1800" kern="1200" dirty="0" smtClean="0">
                          <a:solidFill>
                            <a:schemeClr val="dk1"/>
                          </a:solidFill>
                          <a:effectLst/>
                          <a:latin typeface="+mn-lt"/>
                          <a:ea typeface="+mn-ea"/>
                          <a:cs typeface="+mn-cs"/>
                        </a:rPr>
                        <a:t>for Social Studies &amp; Public Administration</a:t>
                      </a:r>
                      <a:endParaRPr lang="en-GB" dirty="0"/>
                    </a:p>
                  </a:txBody>
                  <a:tcPr/>
                </a:tc>
              </a:tr>
              <a:tr h="370840">
                <a:tc>
                  <a:txBody>
                    <a:bodyPr/>
                    <a:lstStyle/>
                    <a:p>
                      <a:r>
                        <a:rPr lang="en-GB" dirty="0" smtClean="0"/>
                        <a:t>1955</a:t>
                      </a:r>
                      <a:endParaRPr lang="en-GB" dirty="0"/>
                    </a:p>
                  </a:txBody>
                  <a:tcPr/>
                </a:tc>
                <a:tc>
                  <a:txBody>
                    <a:bodyPr/>
                    <a:lstStyle/>
                    <a:p>
                      <a:r>
                        <a:rPr kumimoji="0" lang="en-GB" sz="1800" kern="1200" dirty="0" smtClean="0">
                          <a:solidFill>
                            <a:schemeClr val="dk1"/>
                          </a:solidFill>
                          <a:effectLst/>
                          <a:latin typeface="+mn-lt"/>
                          <a:ea typeface="+mn-ea"/>
                          <a:cs typeface="+mn-cs"/>
                        </a:rPr>
                        <a:t>Split: JUC </a:t>
                      </a:r>
                      <a:r>
                        <a:rPr kumimoji="0" lang="en-GB" sz="1800" kern="1200" dirty="0" smtClean="0">
                          <a:solidFill>
                            <a:schemeClr val="dk1"/>
                          </a:solidFill>
                          <a:effectLst/>
                          <a:latin typeface="+mn-lt"/>
                          <a:ea typeface="+mn-ea"/>
                          <a:cs typeface="+mn-cs"/>
                        </a:rPr>
                        <a:t>for Social &amp; Public Administration </a:t>
                      </a:r>
                      <a:r>
                        <a:rPr kumimoji="0" lang="en-GB" sz="1800" kern="1200" dirty="0" smtClean="0">
                          <a:solidFill>
                            <a:schemeClr val="dk1"/>
                          </a:solidFill>
                          <a:effectLst/>
                          <a:latin typeface="+mn-lt"/>
                          <a:ea typeface="+mn-ea"/>
                          <a:cs typeface="+mn-cs"/>
                        </a:rPr>
                        <a:t>(with 2 </a:t>
                      </a:r>
                      <a:r>
                        <a:rPr kumimoji="0" lang="en-GB" sz="1800" kern="1200" dirty="0" smtClean="0">
                          <a:solidFill>
                            <a:schemeClr val="dk1"/>
                          </a:solidFill>
                          <a:effectLst/>
                          <a:latin typeface="+mn-lt"/>
                          <a:ea typeface="+mn-ea"/>
                          <a:cs typeface="+mn-cs"/>
                        </a:rPr>
                        <a:t>separate committees)</a:t>
                      </a:r>
                      <a:endParaRPr lang="en-GB" dirty="0"/>
                    </a:p>
                  </a:txBody>
                  <a:tcPr/>
                </a:tc>
              </a:tr>
              <a:tr h="370840">
                <a:tc>
                  <a:txBody>
                    <a:bodyPr/>
                    <a:lstStyle/>
                    <a:p>
                      <a:r>
                        <a:rPr lang="en-GB" dirty="0" smtClean="0"/>
                        <a:t>1966</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smtClean="0">
                          <a:solidFill>
                            <a:schemeClr val="dk1"/>
                          </a:solidFill>
                          <a:effectLst/>
                          <a:latin typeface="+mn-lt"/>
                          <a:ea typeface="+mn-ea"/>
                          <a:cs typeface="+mn-cs"/>
                        </a:rPr>
                        <a:t>SWE gets its own grouping: JUC </a:t>
                      </a:r>
                      <a:r>
                        <a:rPr kumimoji="0" lang="en-GB" sz="1800" kern="1200" dirty="0" smtClean="0">
                          <a:solidFill>
                            <a:schemeClr val="dk1"/>
                          </a:solidFill>
                          <a:effectLst/>
                          <a:latin typeface="+mn-lt"/>
                          <a:ea typeface="+mn-ea"/>
                          <a:cs typeface="+mn-cs"/>
                        </a:rPr>
                        <a:t>for Social &amp; Public Administration (with SWEC a sub-committee of SAC)</a:t>
                      </a:r>
                      <a:endParaRPr lang="en-GB" dirty="0"/>
                    </a:p>
                  </a:txBody>
                  <a:tcPr/>
                </a:tc>
              </a:tr>
              <a:tr h="370840">
                <a:tc>
                  <a:txBody>
                    <a:bodyPr/>
                    <a:lstStyle/>
                    <a:p>
                      <a:r>
                        <a:rPr lang="en-GB" dirty="0" smtClean="0"/>
                        <a:t>1967</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smtClean="0">
                          <a:solidFill>
                            <a:schemeClr val="dk1"/>
                          </a:solidFill>
                          <a:effectLst/>
                          <a:latin typeface="+mn-lt"/>
                          <a:ea typeface="+mn-ea"/>
                          <a:cs typeface="+mn-cs"/>
                        </a:rPr>
                        <a:t>Social Administration Association formed; changed its name to Social Policy Association in 1987</a:t>
                      </a:r>
                      <a:endParaRPr lang="en-GB" dirty="0"/>
                    </a:p>
                  </a:txBody>
                  <a:tcPr/>
                </a:tc>
              </a:tr>
              <a:tr h="370840">
                <a:tc>
                  <a:txBody>
                    <a:bodyPr/>
                    <a:lstStyle/>
                    <a:p>
                      <a:r>
                        <a:rPr lang="en-GB" dirty="0" smtClean="0"/>
                        <a:t>1976</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smtClean="0">
                          <a:solidFill>
                            <a:schemeClr val="dk1"/>
                          </a:solidFill>
                          <a:effectLst/>
                          <a:latin typeface="+mn-lt"/>
                          <a:ea typeface="+mn-ea"/>
                          <a:cs typeface="+mn-cs"/>
                        </a:rPr>
                        <a:t>Further separation: now JUC </a:t>
                      </a:r>
                      <a:r>
                        <a:rPr kumimoji="0" lang="en-GB" sz="1800" kern="1200" dirty="0" smtClean="0">
                          <a:solidFill>
                            <a:schemeClr val="dk1"/>
                          </a:solidFill>
                          <a:effectLst/>
                          <a:latin typeface="+mn-lt"/>
                          <a:ea typeface="+mn-ea"/>
                          <a:cs typeface="+mn-cs"/>
                        </a:rPr>
                        <a:t>for Social &amp; Public Administration &amp; Social Work (3 separate committees)</a:t>
                      </a:r>
                      <a:endParaRPr lang="en-GB" b="1" dirty="0"/>
                    </a:p>
                  </a:txBody>
                  <a:tcPr/>
                </a:tc>
              </a:tr>
              <a:tr h="370840">
                <a:tc>
                  <a:txBody>
                    <a:bodyPr/>
                    <a:lstStyle/>
                    <a:p>
                      <a:r>
                        <a:rPr lang="en-GB" dirty="0" smtClean="0"/>
                        <a:t>2005</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smtClean="0">
                          <a:solidFill>
                            <a:schemeClr val="dk1"/>
                          </a:solidFill>
                          <a:effectLst/>
                          <a:latin typeface="+mn-lt"/>
                          <a:ea typeface="+mn-ea"/>
                          <a:cs typeface="+mn-cs"/>
                        </a:rPr>
                        <a:t>SPC leaves: now JUC </a:t>
                      </a:r>
                      <a:r>
                        <a:rPr kumimoji="0" lang="en-GB" sz="1800" kern="1200" dirty="0" smtClean="0">
                          <a:solidFill>
                            <a:schemeClr val="dk1"/>
                          </a:solidFill>
                          <a:effectLst/>
                          <a:latin typeface="+mn-lt"/>
                          <a:ea typeface="+mn-ea"/>
                          <a:cs typeface="+mn-cs"/>
                        </a:rPr>
                        <a:t>for Public Administration &amp; Social Work (2 committees, without Social </a:t>
                      </a:r>
                      <a:r>
                        <a:rPr kumimoji="0" lang="en-GB" sz="1800" kern="1200" dirty="0" smtClean="0">
                          <a:solidFill>
                            <a:schemeClr val="dk1"/>
                          </a:solidFill>
                          <a:effectLst/>
                          <a:latin typeface="+mn-lt"/>
                          <a:ea typeface="+mn-ea"/>
                          <a:cs typeface="+mn-cs"/>
                        </a:rPr>
                        <a:t>Administration/Policy)</a:t>
                      </a:r>
                      <a:endParaRPr lang="en-GB" dirty="0"/>
                    </a:p>
                  </a:txBody>
                  <a:tcPr/>
                </a:tc>
              </a:tr>
            </a:tbl>
          </a:graphicData>
        </a:graphic>
      </p:graphicFrame>
      <p:sp>
        <p:nvSpPr>
          <p:cNvPr id="3" name="Title 2"/>
          <p:cNvSpPr>
            <a:spLocks noGrp="1"/>
          </p:cNvSpPr>
          <p:nvPr>
            <p:ph type="title"/>
          </p:nvPr>
        </p:nvSpPr>
        <p:spPr/>
        <p:txBody>
          <a:bodyPr/>
          <a:lstStyle/>
          <a:p>
            <a:r>
              <a:rPr lang="en-GB" dirty="0" smtClean="0"/>
              <a:t>Developments over time</a:t>
            </a:r>
            <a:endParaRPr lang="en-GB" dirty="0"/>
          </a:p>
        </p:txBody>
      </p:sp>
    </p:spTree>
    <p:extLst>
      <p:ext uri="{BB962C8B-B14F-4D97-AF65-F5344CB8AC3E}">
        <p14:creationId xmlns:p14="http://schemas.microsoft.com/office/powerpoint/2010/main" val="9552486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978</TotalTime>
  <Words>1004</Words>
  <Application>Microsoft Office PowerPoint</Application>
  <PresentationFormat>On-screen Show (4:3)</PresentationFormat>
  <Paragraphs>90</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A JUC for the next 100 years?</vt:lpstr>
      <vt:lpstr>A self-reflexive moment</vt:lpstr>
      <vt:lpstr>The JUC for Social Studies begins</vt:lpstr>
      <vt:lpstr>Why JUC?</vt:lpstr>
      <vt:lpstr>Why Social Studies?</vt:lpstr>
      <vt:lpstr>Social study is different to other disciplines …</vt:lpstr>
      <vt:lpstr>But what is social study really??</vt:lpstr>
      <vt:lpstr>Why now?</vt:lpstr>
      <vt:lpstr>Developments over time</vt:lpstr>
      <vt:lpstr>Social work education today</vt:lpstr>
      <vt:lpstr>Looking ahead</vt:lpstr>
      <vt:lpstr>The UoE centenary project</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Stories from social work education</dc:title>
  <dc:creator>Author</dc:creator>
  <cp:lastModifiedBy>Author</cp:lastModifiedBy>
  <cp:revision>69</cp:revision>
  <cp:lastPrinted>2018-10-11T08:41:22Z</cp:lastPrinted>
  <dcterms:created xsi:type="dcterms:W3CDTF">2017-04-08T06:53:44Z</dcterms:created>
  <dcterms:modified xsi:type="dcterms:W3CDTF">2018-10-22T19:17:10Z</dcterms:modified>
</cp:coreProperties>
</file>